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4" r:id="rId3"/>
    <p:sldId id="263" r:id="rId4"/>
    <p:sldId id="262" r:id="rId5"/>
    <p:sldId id="267" r:id="rId6"/>
    <p:sldId id="265" r:id="rId7"/>
  </p:sldIdLst>
  <p:sldSz cx="6858000" cy="9144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fonso Alvarado" initials="AA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11" autoAdjust="0"/>
    <p:restoredTop sz="94660"/>
  </p:normalViewPr>
  <p:slideViewPr>
    <p:cSldViewPr snapToGrid="0">
      <p:cViewPr varScale="1">
        <p:scale>
          <a:sx n="89" d="100"/>
          <a:sy n="89" d="100"/>
        </p:scale>
        <p:origin x="7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5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0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3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7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2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0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2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4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7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7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C4607-D210-448F-AE93-D7D25D29D519}" type="datetimeFigureOut">
              <a:rPr lang="en-US" smtClean="0"/>
              <a:t>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35E8B-DCAA-4EE0-BBCC-EB62D4FDB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7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ele.com/menu_A1.html" TargetMode="External"/><Relationship Id="rId4" Type="http://schemas.openxmlformats.org/officeDocument/2006/relationships/hyperlink" Target="http://www.ver-taal.com/index.htm" TargetMode="External"/><Relationship Id="rId5" Type="http://schemas.openxmlformats.org/officeDocument/2006/relationships/hyperlink" Target="http://lingohut.com/en/l2/free-spanish-lessons" TargetMode="External"/><Relationship Id="rId6" Type="http://schemas.openxmlformats.org/officeDocument/2006/relationships/image" Target="../media/image2.jpeg"/><Relationship Id="rId7" Type="http://schemas.openxmlformats.org/officeDocument/2006/relationships/image" Target="../media/image3.jpe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uolingo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360713" y="2114217"/>
            <a:ext cx="4898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6000" dirty="0" smtClean="0">
                <a:solidFill>
                  <a:schemeClr val="bg1"/>
                </a:solidFill>
                <a:latin typeface="KG Neatly Printed" panose="02000506000000020003" pitchFamily="2" charset="0"/>
              </a:rPr>
              <a:t>Home </a:t>
            </a:r>
            <a:r>
              <a:rPr lang="es-PE" sz="6000" dirty="0" err="1" smtClean="0">
                <a:solidFill>
                  <a:schemeClr val="bg1"/>
                </a:solidFill>
                <a:latin typeface="KG Neatly Printed" panose="02000506000000020003" pitchFamily="2" charset="0"/>
              </a:rPr>
              <a:t>Supplements</a:t>
            </a:r>
            <a:endParaRPr lang="en-US" sz="6000" dirty="0">
              <a:solidFill>
                <a:schemeClr val="bg1"/>
              </a:solidFill>
              <a:latin typeface="KG Neatly Printed" panose="02000506000000020003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0" r="17294"/>
          <a:stretch/>
        </p:blipFill>
        <p:spPr>
          <a:xfrm>
            <a:off x="-13252" y="3364"/>
            <a:ext cx="6871252" cy="9144000"/>
          </a:xfrm>
          <a:prstGeom prst="rect">
            <a:avLst/>
          </a:prstGeom>
        </p:spPr>
      </p:pic>
      <p:sp>
        <p:nvSpPr>
          <p:cNvPr id="7" name="Rectángulo 5"/>
          <p:cNvSpPr/>
          <p:nvPr/>
        </p:nvSpPr>
        <p:spPr>
          <a:xfrm>
            <a:off x="212035" y="198783"/>
            <a:ext cx="6427304" cy="87631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5"/>
          <p:cNvSpPr txBox="1"/>
          <p:nvPr/>
        </p:nvSpPr>
        <p:spPr>
          <a:xfrm>
            <a:off x="586645" y="836944"/>
            <a:ext cx="56714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8000" dirty="0" smtClean="0">
                <a:latin typeface="KG Neatly Printed" panose="02000506000000020003" pitchFamily="2" charset="0"/>
              </a:rPr>
              <a:t>Unit </a:t>
            </a:r>
            <a:r>
              <a:rPr lang="es-PE" sz="8000" smtClean="0">
                <a:latin typeface="KG Neatly Printed" panose="02000506000000020003" pitchFamily="2" charset="0"/>
              </a:rPr>
              <a:t>2 Home Supplements</a:t>
            </a:r>
            <a:endParaRPr lang="en-US" sz="8000" dirty="0">
              <a:latin typeface="KG Neatly Printed" panose="0200050600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4124" y="8349220"/>
            <a:ext cx="383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 smtClean="0"/>
              <a:t>WWW.SPANISHMAMA.COM</a:t>
            </a:r>
            <a:endParaRPr lang="en-US" spc="300" dirty="0"/>
          </a:p>
        </p:txBody>
      </p:sp>
    </p:spTree>
    <p:extLst>
      <p:ext uri="{BB962C8B-B14F-4D97-AF65-F5344CB8AC3E}">
        <p14:creationId xmlns:p14="http://schemas.microsoft.com/office/powerpoint/2010/main" val="425389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87679" y="418708"/>
            <a:ext cx="5974081" cy="835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 smtClean="0">
                <a:latin typeface="+mj-lt"/>
              </a:rPr>
              <a:t>Los pollitos </a:t>
            </a:r>
            <a:r>
              <a:rPr lang="es-PE" sz="2000" dirty="0" err="1" smtClean="0">
                <a:latin typeface="+mj-lt"/>
              </a:rPr>
              <a:t>Unit</a:t>
            </a:r>
            <a:r>
              <a:rPr lang="es-PE" sz="2000" dirty="0" smtClean="0">
                <a:latin typeface="+mj-lt"/>
              </a:rPr>
              <a:t> 2: </a:t>
            </a:r>
            <a:r>
              <a:rPr lang="es-PE" sz="2000" dirty="0" err="1" smtClean="0">
                <a:latin typeface="+mj-lt"/>
              </a:rPr>
              <a:t>What</a:t>
            </a:r>
            <a:r>
              <a:rPr lang="es-PE" sz="2000" dirty="0" smtClean="0">
                <a:latin typeface="+mj-lt"/>
              </a:rPr>
              <a:t> </a:t>
            </a:r>
            <a:r>
              <a:rPr lang="es-PE" sz="2000" dirty="0" err="1" smtClean="0">
                <a:latin typeface="+mj-lt"/>
              </a:rPr>
              <a:t>Parents</a:t>
            </a:r>
            <a:r>
              <a:rPr lang="es-PE" sz="2000" dirty="0" smtClean="0">
                <a:latin typeface="+mj-lt"/>
              </a:rPr>
              <a:t> Can Do at Home   </a:t>
            </a:r>
          </a:p>
          <a:p>
            <a:endParaRPr lang="es-PE" sz="1300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smtClean="0">
                <a:latin typeface="+mj-lt"/>
              </a:rPr>
              <a:t>Young </a:t>
            </a:r>
            <a:r>
              <a:rPr lang="es-PE" sz="1200" dirty="0" err="1">
                <a:latin typeface="+mj-lt"/>
              </a:rPr>
              <a:t>children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best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acquire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language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by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hearing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words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many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smtClean="0">
                <a:latin typeface="+mj-lt"/>
              </a:rPr>
              <a:t>times, </a:t>
            </a:r>
            <a:r>
              <a:rPr lang="es-PE" sz="1200" dirty="0">
                <a:latin typeface="+mj-lt"/>
              </a:rPr>
              <a:t>in </a:t>
            </a:r>
            <a:r>
              <a:rPr lang="es-PE" sz="1200" dirty="0" err="1">
                <a:latin typeface="+mj-lt"/>
              </a:rPr>
              <a:t>different</a:t>
            </a:r>
            <a:r>
              <a:rPr lang="es-PE" sz="1200" dirty="0">
                <a:latin typeface="+mj-lt"/>
              </a:rPr>
              <a:t> 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contexts</a:t>
            </a:r>
            <a:r>
              <a:rPr lang="es-PE" sz="1200" dirty="0">
                <a:latin typeface="+mj-lt"/>
              </a:rPr>
              <a:t>. In </a:t>
            </a:r>
            <a:r>
              <a:rPr lang="es-PE" sz="1200" dirty="0" err="1" smtClean="0">
                <a:latin typeface="+mj-lt"/>
              </a:rPr>
              <a:t>this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i="1" dirty="0" smtClean="0">
                <a:latin typeface="+mj-lt"/>
              </a:rPr>
              <a:t>Los </a:t>
            </a:r>
            <a:r>
              <a:rPr lang="es-PE" sz="1200" i="1" dirty="0" err="1" smtClean="0">
                <a:latin typeface="+mj-lt"/>
              </a:rPr>
              <a:t>pollitocs</a:t>
            </a:r>
            <a:r>
              <a:rPr lang="es-PE" sz="1200" i="1" dirty="0" smtClean="0">
                <a:latin typeface="+mj-lt"/>
              </a:rPr>
              <a:t> dicen</a:t>
            </a:r>
            <a:r>
              <a:rPr lang="es-PE" sz="1200" dirty="0" smtClean="0">
                <a:latin typeface="+mj-lt"/>
              </a:rPr>
              <a:t> series, “living </a:t>
            </a:r>
            <a:r>
              <a:rPr lang="es-PE" sz="1200" dirty="0" err="1" smtClean="0">
                <a:latin typeface="+mj-lt"/>
              </a:rPr>
              <a:t>language</a:t>
            </a:r>
            <a:r>
              <a:rPr lang="es-PE" sz="1200" dirty="0" smtClean="0">
                <a:latin typeface="+mj-lt"/>
              </a:rPr>
              <a:t>” </a:t>
            </a:r>
            <a:r>
              <a:rPr lang="es-PE" sz="1200" dirty="0" err="1" smtClean="0">
                <a:latin typeface="+mj-lt"/>
              </a:rPr>
              <a:t>is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focus</a:t>
            </a:r>
            <a:r>
              <a:rPr lang="es-PE" sz="1200" dirty="0" smtClean="0">
                <a:latin typeface="+mj-lt"/>
              </a:rPr>
              <a:t>. </a:t>
            </a:r>
            <a:r>
              <a:rPr lang="es-PE" sz="1200" dirty="0" err="1">
                <a:latin typeface="+mj-lt"/>
              </a:rPr>
              <a:t>S</a:t>
            </a:r>
            <a:r>
              <a:rPr lang="es-PE" sz="1200" dirty="0" err="1" smtClean="0">
                <a:latin typeface="+mj-lt"/>
              </a:rPr>
              <a:t>tudents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hear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entire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sentences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together</a:t>
            </a:r>
            <a:r>
              <a:rPr lang="es-PE" sz="1200" dirty="0" smtClean="0">
                <a:latin typeface="+mj-lt"/>
              </a:rPr>
              <a:t>, </a:t>
            </a:r>
            <a:r>
              <a:rPr lang="es-PE" sz="1200" dirty="0" err="1" smtClean="0">
                <a:latin typeface="+mj-lt"/>
              </a:rPr>
              <a:t>instead</a:t>
            </a:r>
            <a:r>
              <a:rPr lang="es-PE" sz="1200" dirty="0" smtClean="0">
                <a:latin typeface="+mj-lt"/>
              </a:rPr>
              <a:t> of </a:t>
            </a:r>
            <a:r>
              <a:rPr lang="es-PE" sz="1200" dirty="0" err="1" smtClean="0">
                <a:latin typeface="+mj-lt"/>
              </a:rPr>
              <a:t>just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isolated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words</a:t>
            </a:r>
            <a:r>
              <a:rPr lang="es-PE" sz="1200" dirty="0" smtClean="0">
                <a:latin typeface="+mj-lt"/>
              </a:rPr>
              <a:t>. </a:t>
            </a:r>
            <a:r>
              <a:rPr lang="es-PE" sz="1200" dirty="0" err="1" smtClean="0">
                <a:latin typeface="+mj-lt"/>
              </a:rPr>
              <a:t>Most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>
                <a:latin typeface="+mj-lt"/>
              </a:rPr>
              <a:t>of </a:t>
            </a:r>
            <a:r>
              <a:rPr lang="es-PE" sz="1200" dirty="0" err="1">
                <a:latin typeface="+mj-lt"/>
              </a:rPr>
              <a:t>the</a:t>
            </a:r>
            <a:r>
              <a:rPr lang="es-PE" sz="1200" dirty="0">
                <a:latin typeface="+mj-lt"/>
              </a:rPr>
              <a:t> at-home </a:t>
            </a:r>
            <a:r>
              <a:rPr lang="es-PE" sz="1200" dirty="0" err="1">
                <a:latin typeface="+mj-lt"/>
              </a:rPr>
              <a:t>practice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is</a:t>
            </a:r>
            <a:r>
              <a:rPr lang="es-PE" sz="1200" dirty="0">
                <a:latin typeface="+mj-lt"/>
              </a:rPr>
              <a:t> done </a:t>
            </a:r>
            <a:r>
              <a:rPr lang="es-PE" sz="1200" dirty="0" err="1">
                <a:latin typeface="+mj-lt"/>
              </a:rPr>
              <a:t>through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songs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stories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or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games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rather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than</a:t>
            </a:r>
            <a:r>
              <a:rPr lang="es-PE" sz="1200" dirty="0">
                <a:latin typeface="+mj-lt"/>
              </a:rPr>
              <a:t> drill</a:t>
            </a:r>
            <a:r>
              <a:rPr lang="es-PE" sz="1200" dirty="0" smtClean="0">
                <a:latin typeface="+mj-lt"/>
              </a:rPr>
              <a:t>. </a:t>
            </a:r>
            <a:r>
              <a:rPr lang="es-PE" sz="1200" dirty="0" err="1" smtClean="0">
                <a:latin typeface="+mj-lt"/>
              </a:rPr>
              <a:t>This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way</a:t>
            </a:r>
            <a:r>
              <a:rPr lang="es-PE" sz="1200" dirty="0" smtClean="0">
                <a:latin typeface="+mj-lt"/>
              </a:rPr>
              <a:t>, </a:t>
            </a:r>
            <a:r>
              <a:rPr lang="es-PE" sz="1200" dirty="0" err="1" smtClean="0">
                <a:latin typeface="+mj-lt"/>
              </a:rPr>
              <a:t>Spanish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structures</a:t>
            </a:r>
            <a:r>
              <a:rPr lang="es-PE" sz="1200" dirty="0" smtClean="0">
                <a:latin typeface="+mj-lt"/>
              </a:rPr>
              <a:t> are </a:t>
            </a:r>
            <a:r>
              <a:rPr lang="es-PE" sz="1200" dirty="0" err="1" smtClean="0">
                <a:latin typeface="+mj-lt"/>
              </a:rPr>
              <a:t>naturally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acquired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along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with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vocabulary</a:t>
            </a:r>
            <a:r>
              <a:rPr lang="es-PE" sz="1200" dirty="0">
                <a:latin typeface="+mj-lt"/>
              </a:rPr>
              <a:t>.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endParaRPr lang="es-PE" sz="1200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err="1">
                <a:latin typeface="+mj-lt"/>
              </a:rPr>
              <a:t>Each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week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you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will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receive</a:t>
            </a:r>
            <a:r>
              <a:rPr lang="es-PE" sz="1200" dirty="0">
                <a:latin typeface="+mj-lt"/>
              </a:rPr>
              <a:t> a </a:t>
            </a:r>
            <a:r>
              <a:rPr lang="es-PE" sz="1200" dirty="0" err="1" smtClean="0">
                <a:latin typeface="+mj-lt"/>
              </a:rPr>
              <a:t>checklist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>
                <a:latin typeface="+mj-lt"/>
              </a:rPr>
              <a:t>so </a:t>
            </a:r>
            <a:r>
              <a:rPr lang="es-PE" sz="1200" dirty="0" err="1">
                <a:latin typeface="+mj-lt"/>
              </a:rPr>
              <a:t>you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will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know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how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>
                <a:latin typeface="+mj-lt"/>
              </a:rPr>
              <a:t>to 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reinforce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the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lessons</a:t>
            </a:r>
            <a:r>
              <a:rPr lang="es-PE" sz="1200" dirty="0">
                <a:latin typeface="+mj-lt"/>
              </a:rPr>
              <a:t>. </a:t>
            </a:r>
            <a:r>
              <a:rPr lang="es-PE" sz="1200" dirty="0" err="1">
                <a:latin typeface="+mj-lt"/>
              </a:rPr>
              <a:t>Spend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some</a:t>
            </a:r>
            <a:r>
              <a:rPr lang="es-PE" sz="1200" dirty="0">
                <a:latin typeface="+mj-lt"/>
              </a:rPr>
              <a:t> time </a:t>
            </a:r>
            <a:r>
              <a:rPr lang="es-PE" sz="1200" dirty="0" err="1">
                <a:latin typeface="+mj-lt"/>
              </a:rPr>
              <a:t>several</a:t>
            </a:r>
            <a:r>
              <a:rPr lang="es-PE" sz="1200" dirty="0">
                <a:latin typeface="+mj-lt"/>
              </a:rPr>
              <a:t> times a </a:t>
            </a:r>
            <a:r>
              <a:rPr lang="es-PE" sz="1200" dirty="0" err="1">
                <a:latin typeface="+mj-lt"/>
              </a:rPr>
              <a:t>week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with</a:t>
            </a:r>
            <a:r>
              <a:rPr lang="es-PE" sz="1200" dirty="0" smtClean="0">
                <a:latin typeface="+mj-lt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your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child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listening</a:t>
            </a:r>
            <a:r>
              <a:rPr lang="es-PE" sz="1200" dirty="0">
                <a:latin typeface="+mj-lt"/>
              </a:rPr>
              <a:t> to </a:t>
            </a:r>
            <a:r>
              <a:rPr lang="es-PE" sz="1200" dirty="0" err="1">
                <a:latin typeface="+mj-lt"/>
              </a:rPr>
              <a:t>songs</a:t>
            </a:r>
            <a:r>
              <a:rPr lang="es-PE" sz="1200" dirty="0">
                <a:latin typeface="+mj-lt"/>
              </a:rPr>
              <a:t>, </a:t>
            </a:r>
            <a:r>
              <a:rPr lang="es-PE" sz="1200" dirty="0" err="1">
                <a:latin typeface="+mj-lt"/>
              </a:rPr>
              <a:t>playing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games</a:t>
            </a:r>
            <a:r>
              <a:rPr lang="es-PE" sz="1200" dirty="0">
                <a:latin typeface="+mj-lt"/>
              </a:rPr>
              <a:t>, and </a:t>
            </a:r>
            <a:r>
              <a:rPr lang="es-PE" sz="1200" dirty="0" err="1">
                <a:latin typeface="+mj-lt"/>
              </a:rPr>
              <a:t>reading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the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smtClean="0">
                <a:latin typeface="+mj-lt"/>
              </a:rPr>
              <a:t>mini-</a:t>
            </a: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books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>
                <a:latin typeface="+mj-lt"/>
              </a:rPr>
              <a:t>that</a:t>
            </a:r>
            <a:r>
              <a:rPr lang="es-PE" sz="1200" dirty="0">
                <a:latin typeface="+mj-lt"/>
              </a:rPr>
              <a:t> come home. 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endParaRPr lang="es-PE" sz="1200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>
                <a:latin typeface="+mj-lt"/>
              </a:rPr>
              <a:t>T</a:t>
            </a:r>
            <a:r>
              <a:rPr lang="es-PE" sz="1200" dirty="0" smtClean="0">
                <a:latin typeface="+mj-lt"/>
              </a:rPr>
              <a:t>ry to use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new </a:t>
            </a:r>
            <a:r>
              <a:rPr lang="es-PE" sz="1200" dirty="0" err="1" smtClean="0">
                <a:latin typeface="+mj-lt"/>
              </a:rPr>
              <a:t>words</a:t>
            </a:r>
            <a:r>
              <a:rPr lang="es-PE" sz="1200" dirty="0" smtClean="0">
                <a:latin typeface="+mj-lt"/>
              </a:rPr>
              <a:t> and </a:t>
            </a:r>
            <a:r>
              <a:rPr lang="es-PE" sz="1200" dirty="0" err="1" smtClean="0">
                <a:latin typeface="+mj-lt"/>
              </a:rPr>
              <a:t>structures</a:t>
            </a:r>
            <a:r>
              <a:rPr lang="es-PE" sz="1200" dirty="0" smtClean="0">
                <a:latin typeface="+mj-lt"/>
              </a:rPr>
              <a:t> at home in a </a:t>
            </a:r>
          </a:p>
          <a:p>
            <a:pPr>
              <a:lnSpc>
                <a:spcPct val="120000"/>
              </a:lnSpc>
            </a:pPr>
            <a:r>
              <a:rPr lang="es-PE" sz="1200" dirty="0" smtClean="0">
                <a:latin typeface="+mj-lt"/>
              </a:rPr>
              <a:t>natural </a:t>
            </a:r>
            <a:r>
              <a:rPr lang="es-PE" sz="1200" dirty="0" err="1" smtClean="0">
                <a:latin typeface="+mj-lt"/>
              </a:rPr>
              <a:t>way</a:t>
            </a:r>
            <a:r>
              <a:rPr lang="es-PE" sz="1200" dirty="0">
                <a:latin typeface="+mj-lt"/>
              </a:rPr>
              <a:t>.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italicized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words</a:t>
            </a:r>
            <a:r>
              <a:rPr lang="es-PE" sz="1200" dirty="0" smtClean="0">
                <a:latin typeface="+mj-lt"/>
              </a:rPr>
              <a:t> are </a:t>
            </a:r>
            <a:r>
              <a:rPr lang="es-PE" sz="1200" dirty="0" err="1" smtClean="0">
                <a:latin typeface="+mj-lt"/>
              </a:rPr>
              <a:t>perfect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for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everyday</a:t>
            </a:r>
            <a:r>
              <a:rPr lang="es-PE" sz="1200" dirty="0" smtClean="0">
                <a:latin typeface="+mj-lt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conversation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that</a:t>
            </a:r>
            <a:r>
              <a:rPr lang="es-PE" sz="1200" dirty="0" smtClean="0">
                <a:latin typeface="+mj-lt"/>
              </a:rPr>
              <a:t> can be </a:t>
            </a:r>
            <a:r>
              <a:rPr lang="es-PE" sz="1200" dirty="0" err="1" smtClean="0">
                <a:latin typeface="+mj-lt"/>
              </a:rPr>
              <a:t>worked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into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family’s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routine</a:t>
            </a:r>
            <a:r>
              <a:rPr lang="es-PE" sz="1200" dirty="0" smtClean="0">
                <a:latin typeface="+mj-lt"/>
              </a:rPr>
              <a:t>.</a:t>
            </a:r>
          </a:p>
          <a:p>
            <a:pPr>
              <a:lnSpc>
                <a:spcPct val="120000"/>
              </a:lnSpc>
            </a:pPr>
            <a:endParaRPr lang="es-PE" sz="1200" dirty="0">
              <a:latin typeface="+mj-lt"/>
            </a:endParaRPr>
          </a:p>
          <a:p>
            <a:pPr lvl="8">
              <a:lnSpc>
                <a:spcPct val="120000"/>
              </a:lnSpc>
            </a:pPr>
            <a:r>
              <a:rPr lang="es-PE" sz="1200" dirty="0" smtClean="0">
                <a:latin typeface="+mj-lt"/>
              </a:rPr>
              <a:t/>
            </a:r>
            <a:br>
              <a:rPr lang="es-PE" sz="1200" dirty="0" smtClean="0">
                <a:latin typeface="+mj-lt"/>
              </a:rPr>
            </a:br>
            <a:r>
              <a:rPr lang="es-PE" sz="1200" dirty="0" err="1" smtClean="0">
                <a:latin typeface="+mj-lt"/>
              </a:rPr>
              <a:t>If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speak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some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Spanish</a:t>
            </a:r>
            <a:r>
              <a:rPr lang="es-PE" sz="1200" dirty="0" smtClean="0">
                <a:latin typeface="+mj-lt"/>
              </a:rPr>
              <a:t>,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can do </a:t>
            </a:r>
            <a:r>
              <a:rPr lang="es-PE" sz="1200" dirty="0" err="1" smtClean="0">
                <a:latin typeface="+mj-lt"/>
              </a:rPr>
              <a:t>even</a:t>
            </a:r>
            <a:r>
              <a:rPr lang="es-PE" sz="1200" dirty="0" smtClean="0">
                <a:latin typeface="+mj-lt"/>
              </a:rPr>
              <a:t> more. </a:t>
            </a:r>
            <a:r>
              <a:rPr lang="es-PE" sz="1200" dirty="0" err="1" smtClean="0">
                <a:latin typeface="+mj-lt"/>
              </a:rPr>
              <a:t>Think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about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way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talked</a:t>
            </a:r>
            <a:r>
              <a:rPr lang="es-PE" sz="1200" dirty="0" smtClean="0">
                <a:latin typeface="+mj-lt"/>
              </a:rPr>
              <a:t> to </a:t>
            </a:r>
            <a:r>
              <a:rPr lang="es-PE" sz="1200" dirty="0" err="1" smtClean="0">
                <a:latin typeface="+mj-lt"/>
              </a:rPr>
              <a:t>your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children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when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they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were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toddlers</a:t>
            </a:r>
            <a:r>
              <a:rPr lang="es-PE" sz="1200" dirty="0" smtClean="0">
                <a:latin typeface="+mj-lt"/>
              </a:rPr>
              <a:t>.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probably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asked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lots</a:t>
            </a:r>
            <a:r>
              <a:rPr lang="es-PE" sz="1200" dirty="0" smtClean="0">
                <a:latin typeface="+mj-lt"/>
              </a:rPr>
              <a:t> of </a:t>
            </a:r>
            <a:r>
              <a:rPr lang="es-PE" sz="1200" dirty="0" err="1" smtClean="0">
                <a:latin typeface="+mj-lt"/>
              </a:rPr>
              <a:t>questions</a:t>
            </a:r>
            <a:r>
              <a:rPr lang="es-PE" sz="1200" dirty="0" smtClean="0">
                <a:latin typeface="+mj-lt"/>
              </a:rPr>
              <a:t> and </a:t>
            </a:r>
            <a:r>
              <a:rPr lang="es-PE" sz="1200" dirty="0" err="1" smtClean="0">
                <a:latin typeface="+mj-lt"/>
              </a:rPr>
              <a:t>repeated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yourself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often</a:t>
            </a:r>
            <a:r>
              <a:rPr lang="es-PE" sz="1200" dirty="0" smtClean="0">
                <a:latin typeface="+mj-lt"/>
              </a:rPr>
              <a:t>. “Look! </a:t>
            </a:r>
            <a:r>
              <a:rPr lang="es-PE" sz="1200" dirty="0" err="1" smtClean="0">
                <a:latin typeface="+mj-lt"/>
              </a:rPr>
              <a:t>There’s</a:t>
            </a:r>
            <a:r>
              <a:rPr lang="es-PE" sz="1200" dirty="0" smtClean="0">
                <a:latin typeface="+mj-lt"/>
              </a:rPr>
              <a:t> a </a:t>
            </a:r>
            <a:r>
              <a:rPr lang="es-PE" sz="1200" dirty="0" err="1" smtClean="0">
                <a:latin typeface="+mj-lt"/>
              </a:rPr>
              <a:t>cow</a:t>
            </a:r>
            <a:r>
              <a:rPr lang="es-PE" sz="1200" dirty="0" smtClean="0">
                <a:latin typeface="+mj-lt"/>
              </a:rPr>
              <a:t>! </a:t>
            </a:r>
            <a:r>
              <a:rPr lang="es-PE" sz="1200" dirty="0" err="1" smtClean="0">
                <a:latin typeface="+mj-lt"/>
              </a:rPr>
              <a:t>What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does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smtClean="0">
                <a:latin typeface="+mj-lt"/>
              </a:rPr>
              <a:t>a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cow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say</a:t>
            </a:r>
            <a:r>
              <a:rPr lang="es-PE" sz="1200" dirty="0" smtClean="0">
                <a:latin typeface="+mj-lt"/>
              </a:rPr>
              <a:t>? </a:t>
            </a:r>
            <a:r>
              <a:rPr lang="es-PE" sz="1200" dirty="0" err="1" smtClean="0">
                <a:latin typeface="+mj-lt"/>
              </a:rPr>
              <a:t>Does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it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say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moo</a:t>
            </a:r>
            <a:r>
              <a:rPr lang="es-PE" sz="1200" dirty="0" smtClean="0">
                <a:latin typeface="+mj-lt"/>
              </a:rPr>
              <a:t>? Yes, </a:t>
            </a:r>
            <a:r>
              <a:rPr lang="es-PE" sz="1200" dirty="0" err="1" smtClean="0">
                <a:latin typeface="+mj-lt"/>
              </a:rPr>
              <a:t>it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says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moo</a:t>
            </a:r>
            <a:r>
              <a:rPr lang="es-PE" sz="1200" dirty="0" smtClean="0">
                <a:latin typeface="+mj-lt"/>
              </a:rPr>
              <a:t>!” </a:t>
            </a:r>
            <a:r>
              <a:rPr lang="es-PE" sz="1200" dirty="0" err="1" smtClean="0">
                <a:latin typeface="+mj-lt"/>
              </a:rPr>
              <a:t>Don’t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worry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too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much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about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correcting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mistakes</a:t>
            </a:r>
            <a:r>
              <a:rPr lang="es-PE" sz="1200" dirty="0" smtClean="0">
                <a:latin typeface="+mj-lt"/>
              </a:rPr>
              <a:t>. </a:t>
            </a:r>
            <a:r>
              <a:rPr lang="es-PE" sz="1200" dirty="0" err="1" smtClean="0">
                <a:latin typeface="+mj-lt"/>
              </a:rPr>
              <a:t>Make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it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fun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smtClean="0">
                <a:latin typeface="+mj-lt"/>
              </a:rPr>
              <a:t>and </a:t>
            </a:r>
            <a:r>
              <a:rPr lang="es-PE" sz="1200" dirty="0" err="1" smtClean="0">
                <a:latin typeface="+mj-lt"/>
              </a:rPr>
              <a:t>surround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kids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with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good</a:t>
            </a:r>
            <a:r>
              <a:rPr lang="es-PE" sz="1200" dirty="0" smtClean="0">
                <a:latin typeface="+mj-lt"/>
              </a:rPr>
              <a:t> input!</a:t>
            </a:r>
          </a:p>
          <a:p>
            <a:pPr>
              <a:lnSpc>
                <a:spcPct val="120000"/>
              </a:lnSpc>
            </a:pPr>
            <a:endParaRPr lang="es-PE" sz="1200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err="1" smtClean="0">
                <a:latin typeface="+mj-lt"/>
              </a:rPr>
              <a:t>If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yourself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need</a:t>
            </a:r>
            <a:r>
              <a:rPr lang="es-PE" sz="1200" dirty="0" smtClean="0">
                <a:latin typeface="+mj-lt"/>
              </a:rPr>
              <a:t> to </a:t>
            </a:r>
            <a:r>
              <a:rPr lang="es-PE" sz="1200" dirty="0" err="1" smtClean="0">
                <a:latin typeface="+mj-lt"/>
              </a:rPr>
              <a:t>learn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or</a:t>
            </a:r>
            <a:r>
              <a:rPr lang="es-PE" sz="1200" dirty="0" smtClean="0">
                <a:latin typeface="+mj-lt"/>
              </a:rPr>
              <a:t> re-</a:t>
            </a:r>
            <a:r>
              <a:rPr lang="es-PE" sz="1200" dirty="0" err="1" smtClean="0">
                <a:latin typeface="+mj-lt"/>
              </a:rPr>
              <a:t>learn</a:t>
            </a:r>
            <a:r>
              <a:rPr lang="es-PE" sz="1200" dirty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Spanish</a:t>
            </a:r>
            <a:r>
              <a:rPr lang="es-PE" sz="1200" dirty="0" smtClean="0">
                <a:latin typeface="+mj-lt"/>
              </a:rPr>
              <a:t>, </a:t>
            </a:r>
            <a:r>
              <a:rPr lang="es-PE" sz="1200" dirty="0" err="1" smtClean="0">
                <a:latin typeface="+mj-lt"/>
              </a:rPr>
              <a:t>here</a:t>
            </a:r>
            <a:r>
              <a:rPr lang="es-PE" sz="1200" dirty="0" smtClean="0">
                <a:latin typeface="+mj-lt"/>
              </a:rPr>
              <a:t> are </a:t>
            </a:r>
            <a:r>
              <a:rPr lang="es-PE" sz="1200" dirty="0" err="1" smtClean="0">
                <a:latin typeface="+mj-lt"/>
              </a:rPr>
              <a:t>some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helpful</a:t>
            </a:r>
            <a:r>
              <a:rPr lang="es-PE" sz="1200" dirty="0" smtClean="0">
                <a:latin typeface="+mj-lt"/>
              </a:rPr>
              <a:t> free </a:t>
            </a:r>
            <a:r>
              <a:rPr lang="es-PE" sz="1200" dirty="0" err="1" smtClean="0">
                <a:latin typeface="+mj-lt"/>
              </a:rPr>
              <a:t>resources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for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you</a:t>
            </a:r>
            <a:r>
              <a:rPr lang="es-PE" sz="1200" dirty="0" smtClean="0">
                <a:latin typeface="+mj-lt"/>
              </a:rPr>
              <a:t> as </a:t>
            </a:r>
            <a:r>
              <a:rPr lang="es-PE" sz="1200" dirty="0" err="1" smtClean="0">
                <a:latin typeface="+mj-lt"/>
              </a:rPr>
              <a:t>the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parent</a:t>
            </a:r>
            <a:r>
              <a:rPr lang="es-PE" sz="1200" dirty="0" smtClean="0">
                <a:latin typeface="+mj-lt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s-PE" sz="1200" dirty="0" smtClean="0">
                <a:latin typeface="+mj-lt"/>
              </a:rPr>
              <a:t>		</a:t>
            </a:r>
            <a:r>
              <a:rPr lang="es-PE" sz="1200" dirty="0" smtClean="0">
                <a:latin typeface="+mj-lt"/>
                <a:hlinkClick r:id="rId2"/>
              </a:rPr>
              <a:t>www.duolingo.com</a:t>
            </a:r>
            <a:r>
              <a:rPr lang="es-PE" sz="1200" dirty="0" smtClean="0">
                <a:latin typeface="+mj-lt"/>
              </a:rPr>
              <a:t> (App </a:t>
            </a:r>
            <a:r>
              <a:rPr lang="es-PE" sz="1200" dirty="0" err="1" smtClean="0">
                <a:latin typeface="+mj-lt"/>
              </a:rPr>
              <a:t>for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learning</a:t>
            </a:r>
            <a:r>
              <a:rPr lang="es-PE" sz="1200" dirty="0" smtClean="0">
                <a:latin typeface="+mj-lt"/>
              </a:rPr>
              <a:t> </a:t>
            </a:r>
            <a:r>
              <a:rPr lang="es-PE" sz="1200" dirty="0" err="1" smtClean="0">
                <a:latin typeface="+mj-lt"/>
              </a:rPr>
              <a:t>Spanish</a:t>
            </a:r>
            <a:r>
              <a:rPr lang="es-PE" sz="1200" dirty="0" smtClean="0">
                <a:latin typeface="+mj-lt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s-PE" sz="1200" dirty="0">
                <a:latin typeface="+mj-lt"/>
              </a:rPr>
              <a:t>		</a:t>
            </a:r>
            <a:r>
              <a:rPr lang="es-PE" sz="1200" dirty="0" smtClean="0">
                <a:latin typeface="+mj-lt"/>
                <a:hlinkClick r:id="rId3"/>
              </a:rPr>
              <a:t>Videos </a:t>
            </a:r>
            <a:r>
              <a:rPr lang="es-PE" sz="1200" dirty="0" err="1" smtClean="0">
                <a:latin typeface="+mj-lt"/>
                <a:hlinkClick r:id="rId3"/>
              </a:rPr>
              <a:t>for</a:t>
            </a:r>
            <a:r>
              <a:rPr lang="es-PE" sz="1200" dirty="0" smtClean="0">
                <a:latin typeface="+mj-lt"/>
                <a:hlinkClick r:id="rId3"/>
              </a:rPr>
              <a:t> </a:t>
            </a:r>
            <a:r>
              <a:rPr lang="es-PE" sz="1200" dirty="0" err="1" smtClean="0">
                <a:latin typeface="+mj-lt"/>
                <a:hlinkClick r:id="rId3"/>
              </a:rPr>
              <a:t>learning</a:t>
            </a:r>
            <a:r>
              <a:rPr lang="es-PE" sz="1200" dirty="0" smtClean="0">
                <a:latin typeface="+mj-lt"/>
                <a:hlinkClick r:id="rId3"/>
              </a:rPr>
              <a:t> </a:t>
            </a:r>
            <a:r>
              <a:rPr lang="es-PE" sz="1200" dirty="0" err="1" smtClean="0">
                <a:latin typeface="+mj-lt"/>
                <a:hlinkClick r:id="rId3"/>
              </a:rPr>
              <a:t>by</a:t>
            </a:r>
            <a:r>
              <a:rPr lang="es-PE" sz="1200" dirty="0">
                <a:latin typeface="+mj-lt"/>
                <a:hlinkClick r:id="rId3"/>
              </a:rPr>
              <a:t> </a:t>
            </a:r>
            <a:r>
              <a:rPr lang="es-PE" sz="1200" dirty="0" err="1" smtClean="0">
                <a:latin typeface="+mj-lt"/>
                <a:hlinkClick r:id="rId3"/>
              </a:rPr>
              <a:t>theme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 smtClean="0">
                <a:latin typeface="+mj-lt"/>
              </a:rPr>
              <a:t>		</a:t>
            </a:r>
            <a:r>
              <a:rPr lang="es-PE" sz="1200" dirty="0" err="1" smtClean="0">
                <a:latin typeface="+mj-lt"/>
                <a:hlinkClick r:id="rId4"/>
              </a:rPr>
              <a:t>Exercises</a:t>
            </a:r>
            <a:r>
              <a:rPr lang="es-PE" sz="1200" dirty="0" smtClean="0">
                <a:latin typeface="+mj-lt"/>
                <a:hlinkClick r:id="rId4"/>
              </a:rPr>
              <a:t> </a:t>
            </a:r>
            <a:r>
              <a:rPr lang="es-PE" sz="1200" dirty="0" err="1" smtClean="0">
                <a:latin typeface="+mj-lt"/>
                <a:hlinkClick r:id="rId4"/>
              </a:rPr>
              <a:t>for</a:t>
            </a:r>
            <a:r>
              <a:rPr lang="es-PE" sz="1200" dirty="0" smtClean="0">
                <a:latin typeface="+mj-lt"/>
                <a:hlinkClick r:id="rId4"/>
              </a:rPr>
              <a:t> </a:t>
            </a:r>
            <a:r>
              <a:rPr lang="es-PE" sz="1200" dirty="0" err="1" smtClean="0">
                <a:latin typeface="+mj-lt"/>
                <a:hlinkClick r:id="rId4"/>
              </a:rPr>
              <a:t>Learning</a:t>
            </a:r>
            <a:r>
              <a:rPr lang="es-PE" sz="1200" dirty="0" smtClean="0">
                <a:latin typeface="+mj-lt"/>
                <a:hlinkClick r:id="rId4"/>
              </a:rPr>
              <a:t> </a:t>
            </a:r>
            <a:r>
              <a:rPr lang="es-PE" sz="1200" dirty="0" err="1" smtClean="0">
                <a:latin typeface="+mj-lt"/>
                <a:hlinkClick r:id="rId4"/>
              </a:rPr>
              <a:t>Spanish</a:t>
            </a:r>
            <a:endParaRPr lang="es-PE" sz="1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s-PE" sz="1200" dirty="0">
                <a:latin typeface="+mj-lt"/>
              </a:rPr>
              <a:t>	</a:t>
            </a:r>
            <a:r>
              <a:rPr lang="es-PE" sz="1200" dirty="0" smtClean="0">
                <a:latin typeface="+mj-lt"/>
              </a:rPr>
              <a:t>	</a:t>
            </a:r>
            <a:r>
              <a:rPr lang="es-PE" sz="1200" dirty="0" err="1" smtClean="0">
                <a:latin typeface="+mj-lt"/>
                <a:hlinkClick r:id="rId5"/>
              </a:rPr>
              <a:t>Vocabulary</a:t>
            </a:r>
            <a:r>
              <a:rPr lang="es-PE" sz="1200" dirty="0" smtClean="0">
                <a:latin typeface="+mj-lt"/>
                <a:hlinkClick r:id="rId5"/>
              </a:rPr>
              <a:t> </a:t>
            </a:r>
            <a:r>
              <a:rPr lang="es-PE" sz="1200" dirty="0" err="1" smtClean="0">
                <a:latin typeface="+mj-lt"/>
                <a:hlinkClick r:id="rId5"/>
              </a:rPr>
              <a:t>by</a:t>
            </a:r>
            <a:r>
              <a:rPr lang="es-PE" sz="1200" dirty="0" smtClean="0">
                <a:latin typeface="+mj-lt"/>
                <a:hlinkClick r:id="rId5"/>
              </a:rPr>
              <a:t> </a:t>
            </a:r>
            <a:r>
              <a:rPr lang="es-PE" sz="1200" dirty="0" err="1" smtClean="0">
                <a:latin typeface="+mj-lt"/>
                <a:hlinkClick r:id="rId5"/>
              </a:rPr>
              <a:t>Theme</a:t>
            </a:r>
            <a:endParaRPr lang="es-PE" sz="1200" dirty="0"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671" y="2040003"/>
            <a:ext cx="1648089" cy="21974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9" y="4399960"/>
            <a:ext cx="1679123" cy="22388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ángulo 9"/>
          <p:cNvSpPr/>
          <p:nvPr/>
        </p:nvSpPr>
        <p:spPr>
          <a:xfrm>
            <a:off x="288759" y="288758"/>
            <a:ext cx="6352674" cy="860257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/>
        </p:nvSpPr>
        <p:spPr>
          <a:xfrm>
            <a:off x="5715000" y="206097"/>
            <a:ext cx="1032766" cy="980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763" y="294254"/>
            <a:ext cx="850917" cy="8150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83" r="-1"/>
          <a:stretch/>
        </p:blipFill>
        <p:spPr>
          <a:xfrm rot="20678058">
            <a:off x="2463057" y="4716607"/>
            <a:ext cx="1201164" cy="182296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9075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08478"/>
              </p:ext>
            </p:extLst>
          </p:nvPr>
        </p:nvGraphicFramePr>
        <p:xfrm>
          <a:off x="301066" y="707571"/>
          <a:ext cx="6364724" cy="8109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1181"/>
                <a:gridCol w="1591181"/>
                <a:gridCol w="1591181"/>
                <a:gridCol w="1591181"/>
              </a:tblGrid>
              <a:tr h="39926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Week 1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Week 2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6599">
                <a:tc>
                  <a:txBody>
                    <a:bodyPr/>
                    <a:lstStyle/>
                    <a:p>
                      <a:pPr algn="ctr"/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¿Tienes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hambre?</a:t>
                      </a:r>
                    </a:p>
                    <a:p>
                      <a:pPr algn="ctr"/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Sí, tengo hambre.</a:t>
                      </a:r>
                      <a:endParaRPr lang="es-PE" sz="1400" b="0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s-PE" sz="1400" b="0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come</a:t>
                      </a:r>
                    </a:p>
                    <a:p>
                      <a:pPr algn="ctr"/>
                      <a:r>
                        <a:rPr lang="es-PE" sz="14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toma</a:t>
                      </a:r>
                    </a:p>
                    <a:p>
                      <a:pPr algn="ctr"/>
                      <a:endParaRPr lang="es-PE" sz="1400" b="0" i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el</a:t>
                      </a:r>
                      <a:r>
                        <a:rPr lang="es-PE" sz="1400" b="0" i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agua</a:t>
                      </a:r>
                    </a:p>
                    <a:p>
                      <a:pPr algn="ctr"/>
                      <a:r>
                        <a:rPr lang="es-PE" sz="1400" b="0" i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el pan</a:t>
                      </a:r>
                    </a:p>
                    <a:p>
                      <a:pPr algn="ctr"/>
                      <a:r>
                        <a:rPr lang="es-PE" sz="1400" b="0" i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 leche</a:t>
                      </a:r>
                    </a:p>
                    <a:p>
                      <a:pPr algn="ctr"/>
                      <a:r>
                        <a:rPr lang="es-PE" sz="1400" b="0" i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 manzana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Are </a:t>
                      </a:r>
                      <a:r>
                        <a:rPr lang="es-PE" sz="1400" b="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you</a:t>
                      </a:r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PE" sz="1400" b="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hungry</a:t>
                      </a:r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?</a:t>
                      </a:r>
                    </a:p>
                    <a:p>
                      <a:pPr algn="ctr"/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Yes, </a:t>
                      </a:r>
                      <a:r>
                        <a:rPr lang="es-PE" sz="1400" b="0" i="1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I’m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PE" sz="1400" b="0" i="1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hungry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</a:p>
                    <a:p>
                      <a:pPr algn="ctr"/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eat</a:t>
                      </a:r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drink</a:t>
                      </a:r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water</a:t>
                      </a:r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bread</a:t>
                      </a:r>
                    </a:p>
                    <a:p>
                      <a:pPr algn="ctr"/>
                      <a:r>
                        <a:rPr lang="es-PE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milk</a:t>
                      </a:r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apple</a:t>
                      </a:r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¿Te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gusta ___?</a:t>
                      </a:r>
                    </a:p>
                    <a:p>
                      <a:pPr algn="ctr"/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Me gusta ___..</a:t>
                      </a: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 zanahoria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los arándanos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las</a:t>
                      </a:r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uvas</a:t>
                      </a:r>
                    </a:p>
                    <a:p>
                      <a:pPr algn="ctr"/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el </a:t>
                      </a:r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helado</a:t>
                      </a:r>
                    </a:p>
                    <a:p>
                      <a:pPr algn="ctr"/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 lechuga</a:t>
                      </a:r>
                    </a:p>
                    <a:p>
                      <a:pPr algn="ctr"/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la galleta</a:t>
                      </a:r>
                    </a:p>
                    <a:p>
                      <a:pPr algn="ctr"/>
                      <a:r>
                        <a:rPr lang="es-PE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el queso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Do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PE" sz="1400" b="0" i="1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you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PE" sz="1400" b="0" i="1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like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___?</a:t>
                      </a:r>
                    </a:p>
                    <a:p>
                      <a:pPr algn="ctr"/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</a:t>
                      </a:r>
                      <a:r>
                        <a:rPr lang="es-PE" sz="1400" b="0" i="1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like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___.</a:t>
                      </a:r>
                      <a:endParaRPr lang="es-PE" sz="1400" b="0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carrot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blueberries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grapes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ice </a:t>
                      </a:r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cream</a:t>
                      </a: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lettuce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cookie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cheese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9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Week 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81074">
                <a:tc>
                  <a:txBody>
                    <a:bodyPr/>
                    <a:lstStyle/>
                    <a:p>
                      <a:pPr algn="ctr"/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¿Qué</a:t>
                      </a:r>
                      <a:r>
                        <a:rPr lang="es-PE" sz="14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color es?</a:t>
                      </a:r>
                    </a:p>
                    <a:p>
                      <a:pPr algn="ctr"/>
                      <a:endParaRPr lang="es-PE" sz="14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rojo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azul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amarillo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verde</a:t>
                      </a: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rosado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morado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anaranjado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marrón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negro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blanco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b="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What</a:t>
                      </a:r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 color </a:t>
                      </a:r>
                      <a:r>
                        <a:rPr lang="es-PE" sz="1400" b="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is</a:t>
                      </a:r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PE" sz="1400" b="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it</a:t>
                      </a:r>
                      <a:r>
                        <a:rPr lang="es-PE" sz="1400" b="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?</a:t>
                      </a: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red</a:t>
                      </a:r>
                    </a:p>
                    <a:p>
                      <a:pPr algn="ctr"/>
                      <a:r>
                        <a:rPr lang="es-PE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blue</a:t>
                      </a: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yellow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green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pink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purple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orange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brown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black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es-PE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white</a:t>
                      </a:r>
                      <a:endParaRPr lang="es-PE" sz="1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42257" y="228600"/>
            <a:ext cx="568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Unit 1 Core Vocabulary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167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884277"/>
              </p:ext>
            </p:extLst>
          </p:nvPr>
        </p:nvGraphicFramePr>
        <p:xfrm>
          <a:off x="435936" y="485554"/>
          <a:ext cx="6031124" cy="7757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82"/>
                <a:gridCol w="1505094"/>
                <a:gridCol w="999812"/>
                <a:gridCol w="999812"/>
                <a:gridCol w="999812"/>
                <a:gridCol w="999812"/>
              </a:tblGrid>
              <a:tr h="1292883">
                <a:tc gridSpan="2"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Week 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1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2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3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4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2883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Sing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2883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Read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2883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Play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2883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Listen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600" b="0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2883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Review</a:t>
                      </a:r>
                      <a:r>
                        <a:rPr lang="es-PE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as </a:t>
                      </a:r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needed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26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02200"/>
              </p:ext>
            </p:extLst>
          </p:nvPr>
        </p:nvGraphicFramePr>
        <p:xfrm>
          <a:off x="435936" y="485550"/>
          <a:ext cx="5991369" cy="7651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309"/>
                <a:gridCol w="1495172"/>
                <a:gridCol w="993222"/>
                <a:gridCol w="993222"/>
                <a:gridCol w="993222"/>
                <a:gridCol w="993222"/>
              </a:tblGrid>
              <a:tr h="1275214">
                <a:tc gridSpan="2"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Week 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1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2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3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4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214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Sing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600" b="0" i="1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214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Read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214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Play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214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Talk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600" b="0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214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Review</a:t>
                      </a:r>
                      <a:r>
                        <a:rPr lang="es-PE" sz="1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as </a:t>
                      </a:r>
                      <a:r>
                        <a:rPr lang="es-PE" sz="18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needed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067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099446"/>
              </p:ext>
            </p:extLst>
          </p:nvPr>
        </p:nvGraphicFramePr>
        <p:xfrm>
          <a:off x="381000" y="485554"/>
          <a:ext cx="6070599" cy="8188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229"/>
                <a:gridCol w="1514946"/>
                <a:gridCol w="1006356"/>
                <a:gridCol w="1006356"/>
                <a:gridCol w="1006356"/>
                <a:gridCol w="1006356"/>
              </a:tblGrid>
              <a:tr h="625120">
                <a:tc gridSpan="2">
                  <a:txBody>
                    <a:bodyPr/>
                    <a:lstStyle/>
                    <a:p>
                      <a:pPr algn="l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   </a:t>
                      </a:r>
                      <a:r>
                        <a:rPr lang="es-PE" sz="22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Week</a:t>
                      </a:r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: </a:t>
                      </a:r>
                      <a:r>
                        <a:rPr lang="es-PE" sz="2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    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KG Neatly Printed" panose="02000506000000020003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1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2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3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Día 4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0571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1389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4033</TotalTime>
  <Words>322</Words>
  <Application>Microsoft Macintosh PowerPoint</Application>
  <PresentationFormat>On-screen Show (4:3)</PresentationFormat>
  <Paragraphs>122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KG Neatly Printed</vt:lpstr>
      <vt:lpstr>Arial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Alvarado</dc:creator>
  <cp:lastModifiedBy>Alfonso Alvarado</cp:lastModifiedBy>
  <cp:revision>65</cp:revision>
  <cp:lastPrinted>2016-12-02T03:16:42Z</cp:lastPrinted>
  <dcterms:created xsi:type="dcterms:W3CDTF">2016-03-18T12:27:53Z</dcterms:created>
  <dcterms:modified xsi:type="dcterms:W3CDTF">2017-02-07T03:11:30Z</dcterms:modified>
</cp:coreProperties>
</file>